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740" y="2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42" cy="112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9D9D9"/>
                </a:solidFill>
              </a:rPr>
              <a:t>AGRIAR</a:t>
            </a:r>
            <a:endParaRPr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42615" y="141755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801566" y="3314695"/>
            <a:ext cx="14396936" cy="442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1011"/>
              </a:lnSpc>
            </a:pPr>
            <a:r>
              <a:rPr lang="en-US" sz="4223" b="1" dirty="0">
                <a:solidFill>
                  <a:srgbClr val="FFFF00"/>
                </a:solidFill>
                <a:latin typeface="Playfair Display"/>
                <a:sym typeface="Playfair Display"/>
              </a:rPr>
              <a:t>THEME</a:t>
            </a:r>
            <a:r>
              <a:rPr lang="en-US" sz="4800" b="1" dirty="0">
                <a:solidFill>
                  <a:schemeClr val="tx2"/>
                </a:solidFill>
                <a:latin typeface="Playfair Display" panose="00000500000000000000" pitchFamily="2" charset="0"/>
                <a:sym typeface="Playfair Display"/>
              </a:rPr>
              <a:t>:       </a:t>
            </a:r>
            <a:r>
              <a:rPr lang="en-IN" sz="4800" b="1" dirty="0">
                <a:solidFill>
                  <a:schemeClr val="tx2"/>
                </a:solidFill>
                <a:latin typeface="Playfair Display" panose="00000500000000000000" pitchFamily="2" charset="0"/>
              </a:rPr>
              <a:t>Sustainability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3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3" b="1" dirty="0">
              <a:solidFill>
                <a:srgbClr val="D9D9D9"/>
              </a:solidFill>
              <a:latin typeface="Playfair Display"/>
              <a:sym typeface="Playfair Display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3" b="1" dirty="0">
                <a:solidFill>
                  <a:srgbClr val="FFFF00"/>
                </a:solidFill>
                <a:latin typeface="Playfair Display"/>
                <a:sym typeface="Playfair Display"/>
              </a:rPr>
              <a:t>PROBLEM STATEMENT</a:t>
            </a:r>
            <a:r>
              <a:rPr lang="en-US" sz="4223" b="1" dirty="0">
                <a:solidFill>
                  <a:schemeClr val="tx2"/>
                </a:solidFill>
                <a:latin typeface="Playfair Display"/>
                <a:sym typeface="Playfair Display"/>
              </a:rPr>
              <a:t>:    INEFFICIENT &amp; REACTIVE AGRICULTURE PRACTICES LEADING TO SUBOPTIMAL YIELDS AND RESOURCE WASTE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896783" y="33491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4896783" y="2898256"/>
            <a:ext cx="9325711" cy="763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-POWERED SOIL ANALYSIS</a:t>
            </a:r>
          </a:p>
          <a:p>
            <a:pPr marR="0" lvl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400" b="1" dirty="0">
                <a:solidFill>
                  <a:schemeClr val="tx2"/>
                </a:solidFill>
                <a:latin typeface="Playfair Display" panose="00000500000000000000" pitchFamily="2" charset="0"/>
              </a:rPr>
              <a:t>Early Disease Detection</a:t>
            </a:r>
            <a:r>
              <a:rPr lang="en-US" sz="4220" b="1" i="0" u="none" strike="noStrike" cap="none" dirty="0">
                <a:solidFill>
                  <a:schemeClr val="tx2"/>
                </a:solidFill>
                <a:latin typeface="Playfair Display" panose="00000500000000000000" pitchFamily="2" charset="0"/>
                <a:ea typeface="Playfair Display"/>
                <a:cs typeface="Playfair Display"/>
                <a:sym typeface="Playfair Display"/>
              </a:rPr>
              <a:t> </a:t>
            </a: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4220" b="1" dirty="0">
              <a:solidFill>
                <a:schemeClr val="tx2"/>
              </a:solidFill>
              <a:latin typeface="Playfair Display" panose="00000500000000000000" pitchFamily="2" charset="0"/>
              <a:ea typeface="Playfair Display"/>
              <a:cs typeface="Playfair Display"/>
              <a:sym typeface="Playfair Display"/>
            </a:endParaRP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400" b="1" dirty="0">
                <a:solidFill>
                  <a:schemeClr val="tx2"/>
                </a:solidFill>
                <a:latin typeface="Playfair Display" panose="00000500000000000000" pitchFamily="2" charset="0"/>
              </a:rPr>
              <a:t>Smart Crop Recommendations</a:t>
            </a: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4400" b="1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400" b="1" dirty="0">
                <a:solidFill>
                  <a:schemeClr val="tx2"/>
                </a:solidFill>
                <a:latin typeface="Playfair Display" panose="00000500000000000000" pitchFamily="2" charset="0"/>
              </a:rPr>
              <a:t>Personalized Farmer Insights</a:t>
            </a: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4400" dirty="0">
              <a:solidFill>
                <a:schemeClr val="tx2"/>
              </a:solidFill>
              <a:latin typeface="Playfair Display" panose="00000500000000000000" pitchFamily="2" charset="0"/>
              <a:ea typeface="Playfair Display"/>
              <a:cs typeface="Playfair Display"/>
              <a:sym typeface="Playfair Display"/>
            </a:endParaRP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400" dirty="0">
                <a:solidFill>
                  <a:schemeClr val="tx2"/>
                </a:solidFill>
                <a:latin typeface="Playfair Display" panose="00000500000000000000" pitchFamily="2" charset="0"/>
              </a:rPr>
              <a:t>Integrated &amp; Accessible Platform</a:t>
            </a:r>
            <a:endParaRPr lang="en-US" sz="4220" dirty="0">
              <a:solidFill>
                <a:schemeClr val="tx2"/>
              </a:solidFill>
              <a:latin typeface="Playfair Display" panose="00000500000000000000" pitchFamily="2" charset="0"/>
              <a:ea typeface="Playfair Display"/>
              <a:cs typeface="Playfair Display"/>
              <a:sym typeface="Playfair Display"/>
            </a:endParaRPr>
          </a:p>
          <a:p>
            <a:pPr marL="571500" lvl="0" indent="-5715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4220" b="1" dirty="0">
              <a:solidFill>
                <a:schemeClr val="tx2"/>
              </a:solidFill>
              <a:latin typeface="Playfair Display" panose="00000500000000000000" pitchFamily="2" charset="0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-1744598" y="7013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A1F48-940B-AF4C-328B-ACEB92DE6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199" y="611948"/>
            <a:ext cx="12937787" cy="9675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1496640" y="277578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1191840" y="1562430"/>
            <a:ext cx="16378136" cy="929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Farmers open mobile app and select between crop planning or disease diagnosis.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Computer vision analyzes soil images combined with GPS and weather data.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AI recommends optimal crops with yield predictions based on local conditions.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AR displays time-lapse visualization of crop growth over entire season.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CNN models identify plant diseases from leaf scans with high accuracy.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System provides eco-friendly treatment options from curated pesticide database.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AR shows step-by-step healing process to build farmer confidence.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Data-driven recommendations replace traditional guesswork in farming decisions</a:t>
            </a:r>
            <a:r>
              <a:rPr lang="en-US" sz="2800" dirty="0">
                <a:solidFill>
                  <a:schemeClr val="tx2"/>
                </a:solidFill>
                <a:latin typeface="Playfair Display" panose="00000500000000000000" pitchFamily="2" charset="0"/>
              </a:rPr>
              <a:t>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2"/>
                </a:solidFill>
                <a:latin typeface="Playfair Display" panose="00000500000000000000" pitchFamily="2" charset="0"/>
              </a:rPr>
              <a:t>Measurable outcomes include increased yields and reduced chemical usage..</a:t>
            </a:r>
          </a:p>
          <a:p>
            <a:pPr marL="457200" lvl="0" indent="-457200" algn="ctr">
              <a:lnSpc>
                <a:spcPct val="111018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sz="2800" dirty="0">
              <a:solidFill>
                <a:schemeClr val="tx2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127172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631620" y="174901"/>
            <a:ext cx="1029038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NOVELTY: 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B883DA-720B-8DC9-1860-2DB7C253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548" y="1709799"/>
            <a:ext cx="18741713" cy="84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AI-Powered Soil Analysis: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Accurately determines soil texture and predicts fertility levels from uploaded images.</a:t>
            </a:r>
            <a:endParaRPr lang="en-US" altLang="en-US" sz="36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Early Disease Detection: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Identifies plant diseases from leaf images, providing diagnosis, severity assessment, and treatment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Smart Crop Recommendations: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Suggests optimal crops based on soil analysis results, location, and seasonal data for maximized yield.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Personalized Farmer Insights: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Provides farmers with a historical record of their soil analyses, disease detections, and crop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Playfair Display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Augmented Reality (AR) Integration: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Playfair Display" panose="00000500000000000000" pitchFamily="2" charset="0"/>
              </a:rPr>
              <a:t> Conceptually includes AR capabilities for visualizing plant growth, disease progression/treatment, and potentially other agricultural data directly in the field (requires a mobile app).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127172" y="-4175147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-1938000" y="0"/>
            <a:ext cx="1205818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52BE3-BF98-8153-7B1B-058A3A0A81BB}"/>
              </a:ext>
            </a:extLst>
          </p:cNvPr>
          <p:cNvSpPr txBox="1"/>
          <p:nvPr/>
        </p:nvSpPr>
        <p:spPr>
          <a:xfrm>
            <a:off x="1773981" y="2636020"/>
            <a:ext cx="1777547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chemeClr val="tx2"/>
                </a:solidFill>
                <a:latin typeface="Playfair Display" panose="00000500000000000000" pitchFamily="2" charset="0"/>
              </a:rPr>
              <a:t>Reliance on Data Quality and Quantity</a:t>
            </a: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tx2"/>
                </a:solidFill>
                <a:latin typeface="Playfair Display" panose="00000500000000000000" pitchFamily="2" charset="0"/>
              </a:rPr>
              <a:t>Environmental Variability &amp; Generalization</a:t>
            </a: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chemeClr val="tx2"/>
                </a:solidFill>
                <a:latin typeface="Playfair Display" panose="00000500000000000000" pitchFamily="2" charset="0"/>
              </a:rPr>
              <a:t>Internet Connectivity Requirement (for Web Version)</a:t>
            </a: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40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tx2"/>
                </a:solidFill>
                <a:latin typeface="Playfair Display" panose="00000500000000000000" pitchFamily="2" charset="0"/>
              </a:rPr>
              <a:t>Hardware Limitations for AR</a:t>
            </a: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4000" dirty="0">
                <a:solidFill>
                  <a:schemeClr val="tx2"/>
                </a:solidFill>
                <a:latin typeface="Playfair Display" panose="00000500000000000000" pitchFamily="2" charset="0"/>
              </a:rPr>
              <a:t>Scalability for Production Use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3200" dirty="0">
              <a:solidFill>
                <a:schemeClr val="tx2"/>
              </a:solidFill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</a:rPr>
              <a:t>AGRIAR</a:t>
            </a: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3131158" y="3411035"/>
            <a:ext cx="12499499" cy="504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 of team members and their contact details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NAME: 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GOWTHAMI BOLLENI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MAIL ID: gowthamibolleni05@gmail.com 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2840264" y="1476430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326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Wingdings</vt:lpstr>
      <vt:lpstr>Arial</vt:lpstr>
      <vt:lpstr>Playfair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Gowthami Bolleni</cp:lastModifiedBy>
  <cp:revision>3</cp:revision>
  <dcterms:created xsi:type="dcterms:W3CDTF">2006-08-16T00:00:00Z</dcterms:created>
  <dcterms:modified xsi:type="dcterms:W3CDTF">2025-06-28T17:14:30Z</dcterms:modified>
</cp:coreProperties>
</file>